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6" r:id="rId4"/>
    <p:sldId id="268" r:id="rId5"/>
    <p:sldId id="271" r:id="rId6"/>
    <p:sldId id="272" r:id="rId7"/>
    <p:sldId id="264" r:id="rId8"/>
    <p:sldId id="267" r:id="rId9"/>
    <p:sldId id="265" r:id="rId10"/>
    <p:sldId id="274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146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24925" y="6147329"/>
            <a:ext cx="3203948" cy="52070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2210" y="1703294"/>
            <a:ext cx="8293702" cy="1982196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24925" y="6147329"/>
            <a:ext cx="3203948" cy="520700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8825" y="1832784"/>
            <a:ext cx="8553823" cy="470149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8825" y="1832784"/>
            <a:ext cx="8553823" cy="470149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8825" y="1832784"/>
            <a:ext cx="8553823" cy="470149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32813" y="274639"/>
            <a:ext cx="2694010" cy="46246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6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Vladimir Script" panose="03050402040407070305" pitchFamily="66" charset="0"/>
              </a:rPr>
              <a:t>Redeemed Relationships</a:t>
            </a:r>
            <a:endParaRPr lang="en-US" sz="7200" dirty="0">
              <a:latin typeface="Vladimir Script" panose="03050402040407070305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Baskerville Old Face" panose="02020602080505020303" pitchFamily="18" charset="0"/>
              </a:rPr>
              <a:t>Genesis 1-3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0486" y="1832784"/>
            <a:ext cx="8082643" cy="470149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lifornian FB" panose="0207040306080B030204" pitchFamily="18" charset="0"/>
              </a:rPr>
              <a:t>Marriage, like everything else, is corrupted by sin, but like everything else, marriage can be redeemed by the gospel!</a:t>
            </a:r>
            <a:endParaRPr lang="en-US" sz="3600" b="1" dirty="0">
              <a:latin typeface="Californian FB" panose="0207040306080B03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Freestyle Script" panose="030804020302050B0404" pitchFamily="66" charset="0"/>
              </a:rPr>
              <a:t>Redeemed Relationships</a:t>
            </a:r>
            <a:endParaRPr lang="en-US" sz="32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1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8825" y="2143035"/>
            <a:ext cx="8553823" cy="470149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fornian FB" panose="0207040306080B030204" pitchFamily="18" charset="0"/>
              </a:rPr>
              <a:t>M</a:t>
            </a:r>
            <a:r>
              <a:rPr lang="en-US" sz="3600" b="1" dirty="0" smtClean="0">
                <a:latin typeface="Californian FB" panose="0207040306080B030204" pitchFamily="18" charset="0"/>
              </a:rPr>
              <a:t>arriage Is Very Good </a:t>
            </a:r>
          </a:p>
          <a:p>
            <a:endParaRPr lang="en-US" sz="3600" dirty="0">
              <a:latin typeface="Californian FB" panose="0207040306080B030204" pitchFamily="18" charset="0"/>
            </a:endParaRPr>
          </a:p>
          <a:p>
            <a:r>
              <a:rPr lang="en-US" sz="3600" i="1" dirty="0" smtClean="0">
                <a:latin typeface="Californian FB" panose="0207040306080B030204" pitchFamily="18" charset="0"/>
              </a:rPr>
              <a:t>Then </a:t>
            </a:r>
            <a:r>
              <a:rPr lang="en-US" sz="3600" i="1" dirty="0">
                <a:latin typeface="Californian FB" panose="0207040306080B030204" pitchFamily="18" charset="0"/>
              </a:rPr>
              <a:t>God saw everything that He had made, and indeed it was very good. So the evening and the morning were the sixth </a:t>
            </a:r>
            <a:r>
              <a:rPr lang="en-US" sz="3600" i="1" dirty="0" smtClean="0">
                <a:latin typeface="Californian FB" panose="0207040306080B030204" pitchFamily="18" charset="0"/>
              </a:rPr>
              <a:t>day </a:t>
            </a:r>
          </a:p>
          <a:p>
            <a:r>
              <a:rPr lang="en-US" sz="3600" dirty="0" smtClean="0">
                <a:latin typeface="Californian FB" panose="0207040306080B030204" pitchFamily="18" charset="0"/>
              </a:rPr>
              <a:t>(Gen 1:31)</a:t>
            </a:r>
            <a:endParaRPr lang="en-US" sz="3600" dirty="0">
              <a:latin typeface="Californian FB" panose="0207040306080B030204" pitchFamily="18" charset="0"/>
            </a:endParaRPr>
          </a:p>
          <a:p>
            <a:endParaRPr lang="en-US" sz="3600" dirty="0">
              <a:latin typeface="Californian FB" panose="0207040306080B03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Freestyle Script" panose="030804020302050B0404" pitchFamily="66" charset="0"/>
              </a:rPr>
              <a:t>Redeemed Relationships</a:t>
            </a:r>
            <a:endParaRPr lang="en-US" sz="32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3914" y="2600237"/>
            <a:ext cx="8346457" cy="470149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alifornian FB" panose="0207040306080B030204" pitchFamily="18" charset="0"/>
              </a:rPr>
              <a:t>  Marriage Is Very Good:</a:t>
            </a:r>
          </a:p>
          <a:p>
            <a:pPr algn="l"/>
            <a:r>
              <a:rPr lang="en-US" b="1" dirty="0">
                <a:latin typeface="Californian FB" panose="0207040306080B030204" pitchFamily="18" charset="0"/>
              </a:rPr>
              <a:t> </a:t>
            </a:r>
            <a:endParaRPr lang="en-US" b="1" dirty="0" smtClean="0">
              <a:latin typeface="Californian FB" panose="0207040306080B030204" pitchFamily="18" charset="0"/>
            </a:endParaRPr>
          </a:p>
          <a:p>
            <a:pPr algn="l"/>
            <a:r>
              <a:rPr lang="en-US" sz="3200" b="1" dirty="0">
                <a:latin typeface="Californian FB" panose="0207040306080B030204" pitchFamily="18" charset="0"/>
              </a:rPr>
              <a:t>  </a:t>
            </a:r>
            <a:r>
              <a:rPr lang="en-US" sz="3200" b="1" dirty="0" smtClean="0">
                <a:latin typeface="Californian FB" panose="0207040306080B030204" pitchFamily="18" charset="0"/>
              </a:rPr>
              <a:t>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1. It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is God’s Design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algn="l"/>
            <a:endParaRPr lang="en-US" b="1" dirty="0">
              <a:latin typeface="Californian FB" panose="0207040306080B030204" pitchFamily="18" charset="0"/>
            </a:endParaRPr>
          </a:p>
          <a:p>
            <a:r>
              <a:rPr lang="en-US" b="1" i="1" dirty="0" smtClean="0">
                <a:latin typeface="Californian FB" panose="0207040306080B030204" pitchFamily="18" charset="0"/>
              </a:rPr>
              <a:t>So </a:t>
            </a:r>
            <a:r>
              <a:rPr lang="en-US" b="1" i="1" dirty="0">
                <a:latin typeface="Californian FB" panose="0207040306080B030204" pitchFamily="18" charset="0"/>
              </a:rPr>
              <a:t>God created man in His own image; </a:t>
            </a:r>
            <a:endParaRPr lang="en-US" b="1" i="1" dirty="0" smtClean="0">
              <a:latin typeface="Californian FB" panose="0207040306080B030204" pitchFamily="18" charset="0"/>
            </a:endParaRPr>
          </a:p>
          <a:p>
            <a:r>
              <a:rPr lang="en-US" b="1" i="1" dirty="0" smtClean="0">
                <a:latin typeface="Californian FB" panose="0207040306080B030204" pitchFamily="18" charset="0"/>
              </a:rPr>
              <a:t>in the </a:t>
            </a:r>
            <a:r>
              <a:rPr lang="en-US" b="1" i="1" dirty="0">
                <a:latin typeface="Californian FB" panose="0207040306080B030204" pitchFamily="18" charset="0"/>
              </a:rPr>
              <a:t>image of God He created him; </a:t>
            </a:r>
            <a:endParaRPr lang="en-US" b="1" i="1" dirty="0" smtClean="0">
              <a:latin typeface="Californian FB" panose="0207040306080B030204" pitchFamily="18" charset="0"/>
            </a:endParaRPr>
          </a:p>
          <a:p>
            <a:r>
              <a:rPr lang="en-US" b="1" i="1" dirty="0" smtClean="0">
                <a:latin typeface="Californian FB" panose="0207040306080B030204" pitchFamily="18" charset="0"/>
              </a:rPr>
              <a:t>male </a:t>
            </a:r>
            <a:r>
              <a:rPr lang="en-US" b="1" i="1" dirty="0">
                <a:latin typeface="Californian FB" panose="0207040306080B030204" pitchFamily="18" charset="0"/>
              </a:rPr>
              <a:t>and female He created </a:t>
            </a:r>
            <a:r>
              <a:rPr lang="en-US" b="1" i="1" dirty="0" smtClean="0">
                <a:latin typeface="Californian FB" panose="0207040306080B030204" pitchFamily="18" charset="0"/>
              </a:rPr>
              <a:t>them </a:t>
            </a:r>
            <a:r>
              <a:rPr lang="en-US" b="1" dirty="0" smtClean="0">
                <a:latin typeface="Californian FB" panose="0207040306080B030204" pitchFamily="18" charset="0"/>
              </a:rPr>
              <a:t>(</a:t>
            </a:r>
            <a:r>
              <a:rPr lang="en-US" b="1" dirty="0">
                <a:latin typeface="Californian FB" panose="0207040306080B030204" pitchFamily="18" charset="0"/>
              </a:rPr>
              <a:t>Gen 1:27</a:t>
            </a:r>
            <a:r>
              <a:rPr lang="en-US" b="1" dirty="0" smtClean="0">
                <a:latin typeface="Californian FB" panose="0207040306080B030204" pitchFamily="18" charset="0"/>
              </a:rPr>
              <a:t>).</a:t>
            </a:r>
            <a:endParaRPr lang="en-US" b="1" dirty="0">
              <a:latin typeface="Californian FB" panose="0207040306080B030204" pitchFamily="18" charset="0"/>
            </a:endParaRPr>
          </a:p>
          <a:p>
            <a:pPr algn="l"/>
            <a:endParaRPr lang="en-US" b="1" dirty="0" smtClean="0">
              <a:latin typeface="Californian FB" panose="0207040306080B030204" pitchFamily="18" charset="0"/>
            </a:endParaRPr>
          </a:p>
          <a:p>
            <a:pPr algn="l"/>
            <a:endParaRPr lang="en-US" b="1" dirty="0" smtClean="0">
              <a:latin typeface="Californian FB" panose="0207040306080B030204" pitchFamily="18" charset="0"/>
            </a:endParaRPr>
          </a:p>
          <a:p>
            <a:pPr algn="l"/>
            <a:endParaRPr lang="en-US" b="1" dirty="0">
              <a:latin typeface="Californian FB" panose="0207040306080B030204" pitchFamily="18" charset="0"/>
            </a:endParaRPr>
          </a:p>
          <a:p>
            <a:pPr algn="l"/>
            <a:endParaRPr lang="en-US" b="1" dirty="0">
              <a:latin typeface="Californian FB" panose="0207040306080B03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Freestyle Script" panose="030804020302050B0404" pitchFamily="66" charset="0"/>
              </a:rPr>
              <a:t>Redeemed Relationships</a:t>
            </a:r>
            <a:endParaRPr lang="en-US" sz="32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6548" y="2698217"/>
            <a:ext cx="8553823" cy="470149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Californian FB" panose="0207040306080B030204" pitchFamily="18" charset="0"/>
              </a:rPr>
              <a:t> </a:t>
            </a:r>
            <a:r>
              <a:rPr lang="en-US" sz="3600" b="1" dirty="0" smtClean="0">
                <a:latin typeface="Californian FB" panose="0207040306080B030204" pitchFamily="18" charset="0"/>
              </a:rPr>
              <a:t>  </a:t>
            </a:r>
            <a:r>
              <a:rPr lang="en-US" sz="3600" b="1" dirty="0" smtClean="0">
                <a:latin typeface="Californian FB" panose="0207040306080B030204" pitchFamily="18" charset="0"/>
              </a:rPr>
              <a:t>Marriage </a:t>
            </a:r>
            <a:r>
              <a:rPr lang="en-US" sz="3600" b="1" dirty="0" smtClean="0">
                <a:latin typeface="Californian FB" panose="0207040306080B030204" pitchFamily="18" charset="0"/>
              </a:rPr>
              <a:t>Is Very Good</a:t>
            </a:r>
            <a:r>
              <a:rPr lang="en-US" sz="3600" b="1" dirty="0" smtClean="0">
                <a:latin typeface="Californian FB" panose="0207040306080B030204" pitchFamily="18" charset="0"/>
              </a:rPr>
              <a:t>:</a:t>
            </a:r>
          </a:p>
          <a:p>
            <a:pPr algn="l"/>
            <a:endParaRPr lang="en-US" b="1" dirty="0" smtClean="0">
              <a:latin typeface="Californian FB" panose="0207040306080B030204" pitchFamily="18" charset="0"/>
            </a:endParaRPr>
          </a:p>
          <a:p>
            <a:pPr algn="l"/>
            <a:r>
              <a:rPr lang="en-US" b="1" dirty="0">
                <a:latin typeface="Californian FB" panose="0207040306080B030204" pitchFamily="18" charset="0"/>
              </a:rPr>
              <a:t>  </a:t>
            </a:r>
            <a:r>
              <a:rPr lang="en-US" b="1" dirty="0" smtClean="0">
                <a:latin typeface="Californian FB" panose="0207040306080B030204" pitchFamily="18" charset="0"/>
              </a:rPr>
              <a:t>    </a:t>
            </a:r>
            <a:r>
              <a:rPr lang="en-US" b="1" dirty="0" smtClean="0">
                <a:latin typeface="Californian FB" panose="0207040306080B030204" pitchFamily="18" charset="0"/>
              </a:rPr>
              <a:t>1. </a:t>
            </a:r>
            <a:r>
              <a:rPr lang="en-US" b="1" dirty="0" smtClean="0">
                <a:latin typeface="Californian FB" panose="0207040306080B030204" pitchFamily="18" charset="0"/>
              </a:rPr>
              <a:t>It is God’s Design </a:t>
            </a:r>
            <a:endParaRPr lang="en-US" b="1" dirty="0" smtClean="0">
              <a:latin typeface="Californian FB" panose="0207040306080B030204" pitchFamily="18" charset="0"/>
            </a:endParaRPr>
          </a:p>
          <a:p>
            <a:pPr algn="l"/>
            <a:r>
              <a:rPr lang="en-US" b="1" dirty="0">
                <a:latin typeface="Californian FB" panose="0207040306080B030204" pitchFamily="18" charset="0"/>
              </a:rPr>
              <a:t> </a:t>
            </a:r>
            <a:r>
              <a:rPr lang="en-US" b="1" dirty="0" smtClean="0">
                <a:latin typeface="Californian FB" panose="0207040306080B030204" pitchFamily="18" charset="0"/>
              </a:rPr>
              <a:t>    </a:t>
            </a:r>
            <a:r>
              <a:rPr lang="en-US" b="1" dirty="0" smtClean="0">
                <a:latin typeface="Californian FB" panose="0207040306080B030204" pitchFamily="18" charset="0"/>
              </a:rPr>
              <a:t>2.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Promotes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Human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Flourishing</a:t>
            </a:r>
          </a:p>
          <a:p>
            <a:pPr algn="l"/>
            <a:endParaRPr lang="en-US" b="1" dirty="0">
              <a:latin typeface="Californian FB" panose="0207040306080B030204" pitchFamily="18" charset="0"/>
            </a:endParaRPr>
          </a:p>
          <a:p>
            <a:r>
              <a:rPr lang="en-US" b="1" i="1" dirty="0" smtClean="0">
                <a:latin typeface="Californian FB" panose="0207040306080B030204" pitchFamily="18" charset="0"/>
              </a:rPr>
              <a:t>Then </a:t>
            </a:r>
            <a:r>
              <a:rPr lang="en-US" b="1" i="1" dirty="0">
                <a:latin typeface="Californian FB" panose="0207040306080B030204" pitchFamily="18" charset="0"/>
              </a:rPr>
              <a:t>God blessed them, and God said to them</a:t>
            </a:r>
            <a:r>
              <a:rPr lang="en-US" b="1" i="1" dirty="0" smtClean="0">
                <a:latin typeface="Californian FB" panose="0207040306080B030204" pitchFamily="18" charset="0"/>
              </a:rPr>
              <a:t>, </a:t>
            </a:r>
          </a:p>
          <a:p>
            <a:r>
              <a:rPr lang="en-US" b="1" i="1" dirty="0" smtClean="0">
                <a:latin typeface="Californian FB" panose="0207040306080B030204" pitchFamily="18" charset="0"/>
              </a:rPr>
              <a:t>"</a:t>
            </a:r>
            <a:r>
              <a:rPr lang="en-US" b="1" i="1" dirty="0">
                <a:latin typeface="Californian FB" panose="0207040306080B030204" pitchFamily="18" charset="0"/>
              </a:rPr>
              <a:t>Be fruitful and multiply; </a:t>
            </a:r>
            <a:endParaRPr lang="en-US" b="1" i="1" dirty="0" smtClean="0">
              <a:latin typeface="Californian FB" panose="0207040306080B030204" pitchFamily="18" charset="0"/>
            </a:endParaRPr>
          </a:p>
          <a:p>
            <a:r>
              <a:rPr lang="en-US" b="1" i="1" dirty="0" smtClean="0">
                <a:latin typeface="Californian FB" panose="0207040306080B030204" pitchFamily="18" charset="0"/>
              </a:rPr>
              <a:t>fill </a:t>
            </a:r>
            <a:r>
              <a:rPr lang="en-US" b="1" i="1" dirty="0">
                <a:latin typeface="Californian FB" panose="0207040306080B030204" pitchFamily="18" charset="0"/>
              </a:rPr>
              <a:t>the earth and subdue </a:t>
            </a:r>
            <a:r>
              <a:rPr lang="en-US" b="1" i="1" dirty="0" smtClean="0">
                <a:latin typeface="Californian FB" panose="0207040306080B030204" pitchFamily="18" charset="0"/>
              </a:rPr>
              <a:t>it…” </a:t>
            </a:r>
            <a:r>
              <a:rPr lang="en-US" b="1" dirty="0">
                <a:latin typeface="Californian FB" panose="0207040306080B030204" pitchFamily="18" charset="0"/>
              </a:rPr>
              <a:t>(Gen 1:28)</a:t>
            </a:r>
          </a:p>
          <a:p>
            <a:pPr algn="l"/>
            <a:endParaRPr lang="en-US" b="1" dirty="0" smtClean="0">
              <a:latin typeface="Californian FB" panose="0207040306080B030204" pitchFamily="18" charset="0"/>
            </a:endParaRPr>
          </a:p>
          <a:p>
            <a:pPr algn="l"/>
            <a:endParaRPr lang="en-US" b="1" dirty="0" smtClean="0">
              <a:latin typeface="Californian FB" panose="0207040306080B030204" pitchFamily="18" charset="0"/>
            </a:endParaRPr>
          </a:p>
          <a:p>
            <a:pPr algn="l"/>
            <a:endParaRPr lang="en-US" b="1" dirty="0">
              <a:latin typeface="Californian FB" panose="0207040306080B030204" pitchFamily="18" charset="0"/>
            </a:endParaRPr>
          </a:p>
          <a:p>
            <a:pPr algn="l"/>
            <a:endParaRPr lang="en-US" b="1" dirty="0">
              <a:latin typeface="Californian FB" panose="0207040306080B03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Freestyle Script" panose="030804020302050B0404" pitchFamily="66" charset="0"/>
              </a:rPr>
              <a:t>Redeemed Relationships</a:t>
            </a:r>
            <a:endParaRPr lang="en-US" sz="32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80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6548" y="2747227"/>
            <a:ext cx="8553823" cy="4701491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Californian FB" panose="0207040306080B030204" pitchFamily="18" charset="0"/>
              </a:rPr>
              <a:t> </a:t>
            </a:r>
            <a:r>
              <a:rPr lang="en-US" sz="3600" b="1" dirty="0" smtClean="0">
                <a:latin typeface="Californian FB" panose="0207040306080B030204" pitchFamily="18" charset="0"/>
              </a:rPr>
              <a:t>  </a:t>
            </a:r>
            <a:r>
              <a:rPr lang="en-US" sz="3600" b="1" dirty="0" smtClean="0">
                <a:latin typeface="Californian FB" panose="0207040306080B030204" pitchFamily="18" charset="0"/>
              </a:rPr>
              <a:t>Marriage </a:t>
            </a:r>
            <a:r>
              <a:rPr lang="en-US" sz="3600" b="1" dirty="0" smtClean="0">
                <a:latin typeface="Californian FB" panose="0207040306080B030204" pitchFamily="18" charset="0"/>
              </a:rPr>
              <a:t>Is Very Good</a:t>
            </a:r>
            <a:r>
              <a:rPr lang="en-US" sz="3600" b="1" dirty="0" smtClean="0">
                <a:latin typeface="Californian FB" panose="0207040306080B030204" pitchFamily="18" charset="0"/>
              </a:rPr>
              <a:t>:</a:t>
            </a:r>
          </a:p>
          <a:p>
            <a:pPr algn="l"/>
            <a:endParaRPr lang="en-US" sz="3200" b="1" dirty="0" smtClean="0">
              <a:latin typeface="Californian FB" panose="0207040306080B030204" pitchFamily="18" charset="0"/>
            </a:endParaRPr>
          </a:p>
          <a:p>
            <a:pPr algn="l"/>
            <a:r>
              <a:rPr lang="en-US" sz="3200" b="1" dirty="0">
                <a:latin typeface="Californian FB" panose="0207040306080B030204" pitchFamily="18" charset="0"/>
              </a:rPr>
              <a:t>  </a:t>
            </a:r>
            <a:r>
              <a:rPr lang="en-US" sz="3200" b="1" dirty="0" smtClean="0">
                <a:latin typeface="Californian FB" panose="0207040306080B030204" pitchFamily="18" charset="0"/>
              </a:rPr>
              <a:t>    </a:t>
            </a:r>
            <a:r>
              <a:rPr lang="en-US" sz="3200" b="1" dirty="0" smtClean="0">
                <a:latin typeface="Californian FB" panose="0207040306080B030204" pitchFamily="18" charset="0"/>
              </a:rPr>
              <a:t>1. </a:t>
            </a:r>
            <a:r>
              <a:rPr lang="en-US" sz="3200" b="1" dirty="0" smtClean="0">
                <a:latin typeface="Californian FB" panose="0207040306080B030204" pitchFamily="18" charset="0"/>
              </a:rPr>
              <a:t>It is God’s Design </a:t>
            </a:r>
            <a:endParaRPr lang="en-US" sz="3200" b="1" dirty="0" smtClean="0">
              <a:latin typeface="Californian FB" panose="0207040306080B030204" pitchFamily="18" charset="0"/>
            </a:endParaRPr>
          </a:p>
          <a:p>
            <a:pPr algn="l"/>
            <a:r>
              <a:rPr lang="en-US" sz="3200" b="1" dirty="0">
                <a:latin typeface="Californian FB" panose="0207040306080B030204" pitchFamily="18" charset="0"/>
              </a:rPr>
              <a:t> </a:t>
            </a:r>
            <a:r>
              <a:rPr lang="en-US" sz="3200" b="1" dirty="0" smtClean="0">
                <a:latin typeface="Californian FB" panose="0207040306080B030204" pitchFamily="18" charset="0"/>
              </a:rPr>
              <a:t>    </a:t>
            </a:r>
            <a:r>
              <a:rPr lang="en-US" sz="3200" b="1" dirty="0" smtClean="0">
                <a:latin typeface="Californian FB" panose="0207040306080B030204" pitchFamily="18" charset="0"/>
              </a:rPr>
              <a:t>2. Promotes </a:t>
            </a:r>
            <a:r>
              <a:rPr lang="en-US" sz="3200" b="1" dirty="0" smtClean="0">
                <a:latin typeface="Californian FB" panose="0207040306080B030204" pitchFamily="18" charset="0"/>
              </a:rPr>
              <a:t>Human </a:t>
            </a:r>
            <a:r>
              <a:rPr lang="en-US" sz="3200" b="1" dirty="0" smtClean="0">
                <a:latin typeface="Californian FB" panose="0207040306080B030204" pitchFamily="18" charset="0"/>
              </a:rPr>
              <a:t>Flourishing</a:t>
            </a:r>
          </a:p>
          <a:p>
            <a:pPr algn="l"/>
            <a:r>
              <a:rPr lang="en-US" sz="3200" b="1" dirty="0" smtClean="0">
                <a:latin typeface="Californian FB" panose="0207040306080B030204" pitchFamily="18" charset="0"/>
              </a:rPr>
              <a:t>     3.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Provides Companionship </a:t>
            </a:r>
            <a:r>
              <a:rPr lang="en-US" sz="3200" b="1" dirty="0" smtClean="0">
                <a:latin typeface="Californian FB" panose="0207040306080B030204" pitchFamily="18" charset="0"/>
              </a:rPr>
              <a:t>(Gen 2:18-25)</a:t>
            </a:r>
            <a:endParaRPr lang="en-US" sz="3200" b="1" dirty="0">
              <a:latin typeface="Californian FB" panose="0207040306080B030204" pitchFamily="18" charset="0"/>
            </a:endParaRPr>
          </a:p>
          <a:p>
            <a:pPr algn="l"/>
            <a:endParaRPr lang="en-US" sz="3200" b="1" dirty="0" smtClean="0">
              <a:latin typeface="Californian FB" panose="0207040306080B030204" pitchFamily="18" charset="0"/>
            </a:endParaRPr>
          </a:p>
          <a:p>
            <a:pPr algn="l"/>
            <a:endParaRPr lang="en-US" sz="3200" b="1" dirty="0">
              <a:latin typeface="Californian FB" panose="0207040306080B030204" pitchFamily="18" charset="0"/>
            </a:endParaRPr>
          </a:p>
          <a:p>
            <a:pPr algn="l"/>
            <a:endParaRPr lang="en-US" sz="3200" b="1" dirty="0" smtClean="0">
              <a:latin typeface="Californian FB" panose="0207040306080B030204" pitchFamily="18" charset="0"/>
            </a:endParaRPr>
          </a:p>
          <a:p>
            <a:pPr algn="l"/>
            <a:endParaRPr lang="en-US" sz="3200" b="1" dirty="0" smtClean="0">
              <a:latin typeface="Californian FB" panose="0207040306080B030204" pitchFamily="18" charset="0"/>
            </a:endParaRPr>
          </a:p>
          <a:p>
            <a:pPr algn="l"/>
            <a:endParaRPr lang="en-US" sz="3200" b="1" dirty="0">
              <a:latin typeface="Californian FB" panose="0207040306080B030204" pitchFamily="18" charset="0"/>
            </a:endParaRPr>
          </a:p>
          <a:p>
            <a:pPr algn="l"/>
            <a:endParaRPr lang="en-US" sz="3200" b="1" dirty="0">
              <a:latin typeface="Californian FB" panose="0207040306080B03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Freestyle Script" panose="030804020302050B0404" pitchFamily="66" charset="0"/>
              </a:rPr>
              <a:t>Redeemed Relationships</a:t>
            </a:r>
            <a:endParaRPr lang="en-US" sz="32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71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6548" y="3792256"/>
            <a:ext cx="8553823" cy="4701491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Californian FB" panose="0207040306080B030204" pitchFamily="18" charset="0"/>
              </a:rPr>
              <a:t> </a:t>
            </a:r>
            <a:r>
              <a:rPr lang="en-US" sz="3600" b="1" dirty="0" smtClean="0">
                <a:latin typeface="Californian FB" panose="0207040306080B030204" pitchFamily="18" charset="0"/>
              </a:rPr>
              <a:t>  </a:t>
            </a:r>
            <a:r>
              <a:rPr lang="en-US" sz="3600" b="1" dirty="0" smtClean="0">
                <a:latin typeface="Californian FB" panose="0207040306080B030204" pitchFamily="18" charset="0"/>
              </a:rPr>
              <a:t>Marriage </a:t>
            </a:r>
            <a:r>
              <a:rPr lang="en-US" sz="3600" b="1" dirty="0" smtClean="0">
                <a:latin typeface="Californian FB" panose="0207040306080B030204" pitchFamily="18" charset="0"/>
              </a:rPr>
              <a:t>Is Very Good</a:t>
            </a:r>
            <a:r>
              <a:rPr lang="en-US" sz="3600" b="1" dirty="0" smtClean="0">
                <a:latin typeface="Californian FB" panose="0207040306080B030204" pitchFamily="18" charset="0"/>
              </a:rPr>
              <a:t>:</a:t>
            </a:r>
          </a:p>
          <a:p>
            <a:pPr algn="l"/>
            <a:endParaRPr lang="en-US" sz="3200" b="1" dirty="0" smtClean="0">
              <a:latin typeface="Californian FB" panose="0207040306080B030204" pitchFamily="18" charset="0"/>
            </a:endParaRPr>
          </a:p>
          <a:p>
            <a:pPr algn="l"/>
            <a:r>
              <a:rPr lang="en-US" sz="3200" b="1" dirty="0">
                <a:latin typeface="Californian FB" panose="0207040306080B030204" pitchFamily="18" charset="0"/>
              </a:rPr>
              <a:t>  </a:t>
            </a:r>
            <a:r>
              <a:rPr lang="en-US" sz="3200" b="1" dirty="0" smtClean="0">
                <a:latin typeface="Californian FB" panose="0207040306080B030204" pitchFamily="18" charset="0"/>
              </a:rPr>
              <a:t>    </a:t>
            </a:r>
            <a:r>
              <a:rPr lang="en-US" sz="3200" b="1" dirty="0" smtClean="0">
                <a:latin typeface="Californian FB" panose="0207040306080B030204" pitchFamily="18" charset="0"/>
              </a:rPr>
              <a:t>1. </a:t>
            </a:r>
            <a:r>
              <a:rPr lang="en-US" sz="3200" b="1" dirty="0" smtClean="0">
                <a:latin typeface="Californian FB" panose="0207040306080B030204" pitchFamily="18" charset="0"/>
              </a:rPr>
              <a:t>It is God’s Design </a:t>
            </a:r>
            <a:endParaRPr lang="en-US" sz="3200" b="1" dirty="0" smtClean="0">
              <a:latin typeface="Californian FB" panose="0207040306080B030204" pitchFamily="18" charset="0"/>
            </a:endParaRPr>
          </a:p>
          <a:p>
            <a:pPr algn="l"/>
            <a:r>
              <a:rPr lang="en-US" sz="3200" b="1" dirty="0">
                <a:latin typeface="Californian FB" panose="0207040306080B030204" pitchFamily="18" charset="0"/>
              </a:rPr>
              <a:t> </a:t>
            </a:r>
            <a:r>
              <a:rPr lang="en-US" sz="3200" b="1" dirty="0" smtClean="0">
                <a:latin typeface="Californian FB" panose="0207040306080B030204" pitchFamily="18" charset="0"/>
              </a:rPr>
              <a:t>    </a:t>
            </a:r>
            <a:r>
              <a:rPr lang="en-US" sz="3200" b="1" dirty="0" smtClean="0">
                <a:latin typeface="Californian FB" panose="0207040306080B030204" pitchFamily="18" charset="0"/>
              </a:rPr>
              <a:t>2. Promotes </a:t>
            </a:r>
            <a:r>
              <a:rPr lang="en-US" sz="3200" b="1" dirty="0" smtClean="0">
                <a:latin typeface="Californian FB" panose="0207040306080B030204" pitchFamily="18" charset="0"/>
              </a:rPr>
              <a:t>Human </a:t>
            </a:r>
            <a:r>
              <a:rPr lang="en-US" sz="3200" b="1" dirty="0" smtClean="0">
                <a:latin typeface="Californian FB" panose="0207040306080B030204" pitchFamily="18" charset="0"/>
              </a:rPr>
              <a:t>Flourishing</a:t>
            </a:r>
          </a:p>
          <a:p>
            <a:pPr algn="l"/>
            <a:r>
              <a:rPr lang="en-US" sz="3200" b="1" dirty="0" smtClean="0">
                <a:latin typeface="Californian FB" panose="0207040306080B030204" pitchFamily="18" charset="0"/>
              </a:rPr>
              <a:t>     3. Provides </a:t>
            </a:r>
            <a:r>
              <a:rPr lang="en-US" sz="3200" b="1" dirty="0">
                <a:latin typeface="Californian FB" panose="0207040306080B030204" pitchFamily="18" charset="0"/>
              </a:rPr>
              <a:t>Companionship </a:t>
            </a:r>
          </a:p>
          <a:p>
            <a:pPr algn="l"/>
            <a:r>
              <a:rPr lang="en-US" sz="3200" b="1" dirty="0" smtClean="0">
                <a:latin typeface="Californian FB" panose="0207040306080B030204" pitchFamily="18" charset="0"/>
              </a:rPr>
              <a:t>     4.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It Pictures Christ &amp; The Church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algn="l"/>
            <a:endParaRPr lang="en-US" sz="3200" b="1" dirty="0" smtClean="0">
              <a:latin typeface="Californian FB" panose="0207040306080B030204" pitchFamily="18" charset="0"/>
            </a:endParaRPr>
          </a:p>
          <a:p>
            <a:r>
              <a:rPr lang="en-US" sz="3200" b="1" dirty="0" smtClean="0">
                <a:latin typeface="Californian FB" panose="0207040306080B030204" pitchFamily="18" charset="0"/>
              </a:rPr>
              <a:t> </a:t>
            </a:r>
            <a:r>
              <a:rPr lang="en-US" sz="3200" b="1" i="1" dirty="0">
                <a:latin typeface="Californian FB" panose="0207040306080B030204" pitchFamily="18" charset="0"/>
              </a:rPr>
              <a:t>This is a great mystery, but I speak </a:t>
            </a:r>
            <a:endParaRPr lang="en-US" sz="3200" b="1" i="1" dirty="0" smtClean="0">
              <a:latin typeface="Californian FB" panose="0207040306080B030204" pitchFamily="18" charset="0"/>
            </a:endParaRPr>
          </a:p>
          <a:p>
            <a:r>
              <a:rPr lang="en-US" sz="3200" b="1" i="1" dirty="0" smtClean="0">
                <a:latin typeface="Californian FB" panose="0207040306080B030204" pitchFamily="18" charset="0"/>
              </a:rPr>
              <a:t>concerning </a:t>
            </a:r>
            <a:r>
              <a:rPr lang="en-US" sz="3200" b="1" i="1" dirty="0">
                <a:latin typeface="Californian FB" panose="0207040306080B030204" pitchFamily="18" charset="0"/>
              </a:rPr>
              <a:t>Christ and the church</a:t>
            </a:r>
            <a:r>
              <a:rPr lang="en-US" sz="3200" b="1" dirty="0">
                <a:latin typeface="Californian FB" panose="0207040306080B030204" pitchFamily="18" charset="0"/>
              </a:rPr>
              <a:t>. </a:t>
            </a:r>
            <a:r>
              <a:rPr lang="en-US" sz="3200" b="1" dirty="0" smtClean="0">
                <a:latin typeface="Californian FB" panose="0207040306080B030204" pitchFamily="18" charset="0"/>
              </a:rPr>
              <a:t> (</a:t>
            </a:r>
            <a:r>
              <a:rPr lang="en-US" sz="3200" b="1" dirty="0" err="1">
                <a:latin typeface="Californian FB" panose="0207040306080B030204" pitchFamily="18" charset="0"/>
              </a:rPr>
              <a:t>Eph</a:t>
            </a:r>
            <a:r>
              <a:rPr lang="en-US" sz="3200" b="1" dirty="0">
                <a:latin typeface="Californian FB" panose="0207040306080B030204" pitchFamily="18" charset="0"/>
              </a:rPr>
              <a:t> 5:32)</a:t>
            </a:r>
          </a:p>
          <a:p>
            <a:pPr algn="l"/>
            <a:endParaRPr lang="en-US" sz="3200" b="1" dirty="0">
              <a:latin typeface="Californian FB" panose="0207040306080B030204" pitchFamily="18" charset="0"/>
            </a:endParaRPr>
          </a:p>
          <a:p>
            <a:pPr algn="l"/>
            <a:endParaRPr lang="en-US" sz="3200" b="1" dirty="0" smtClean="0">
              <a:latin typeface="Californian FB" panose="0207040306080B030204" pitchFamily="18" charset="0"/>
            </a:endParaRPr>
          </a:p>
          <a:p>
            <a:pPr algn="l"/>
            <a:endParaRPr lang="en-US" sz="3200" b="1" dirty="0">
              <a:latin typeface="Californian FB" panose="0207040306080B030204" pitchFamily="18" charset="0"/>
            </a:endParaRPr>
          </a:p>
          <a:p>
            <a:pPr algn="l"/>
            <a:endParaRPr lang="en-US" sz="3200" b="1" dirty="0" smtClean="0">
              <a:latin typeface="Californian FB" panose="0207040306080B030204" pitchFamily="18" charset="0"/>
            </a:endParaRPr>
          </a:p>
          <a:p>
            <a:pPr algn="l"/>
            <a:endParaRPr lang="en-US" sz="3200" b="1" dirty="0" smtClean="0">
              <a:latin typeface="Californian FB" panose="0207040306080B030204" pitchFamily="18" charset="0"/>
            </a:endParaRPr>
          </a:p>
          <a:p>
            <a:pPr algn="l"/>
            <a:endParaRPr lang="en-US" sz="3200" b="1" dirty="0">
              <a:latin typeface="Californian FB" panose="0207040306080B030204" pitchFamily="18" charset="0"/>
            </a:endParaRPr>
          </a:p>
          <a:p>
            <a:pPr algn="l"/>
            <a:endParaRPr lang="en-US" sz="3200" b="1" dirty="0">
              <a:latin typeface="Californian FB" panose="0207040306080B03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Freestyle Script" panose="030804020302050B0404" pitchFamily="66" charset="0"/>
              </a:rPr>
              <a:t>Redeemed Relationships</a:t>
            </a:r>
            <a:endParaRPr lang="en-US" sz="32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1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8825" y="1630011"/>
            <a:ext cx="8553823" cy="245213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Californian FB" panose="0207040306080B030204" pitchFamily="18" charset="0"/>
              </a:rPr>
              <a:t>If Marriage Is So Good,</a:t>
            </a:r>
          </a:p>
          <a:p>
            <a:r>
              <a:rPr lang="en-US" sz="4400" b="1" dirty="0" smtClean="0">
                <a:latin typeface="Californian FB" panose="0207040306080B030204" pitchFamily="18" charset="0"/>
              </a:rPr>
              <a:t>Why Is It So Hard?</a:t>
            </a:r>
            <a:endParaRPr lang="en-US" sz="4400" b="1" dirty="0">
              <a:latin typeface="Californian FB" panose="0207040306080B03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Freestyle Script" panose="030804020302050B0404" pitchFamily="66" charset="0"/>
              </a:rPr>
              <a:t>Redeemed Relationships</a:t>
            </a:r>
            <a:endParaRPr lang="en-US" sz="3200" dirty="0">
              <a:latin typeface="Freestyle Script" panose="030804020302050B04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8" y="4196443"/>
            <a:ext cx="3484378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30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1864" y="1832784"/>
            <a:ext cx="8845175" cy="470149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fornian FB" panose="0207040306080B030204" pitchFamily="18" charset="0"/>
              </a:rPr>
              <a:t>Three Good Things, That Are Hard Things:</a:t>
            </a:r>
          </a:p>
          <a:p>
            <a:endParaRPr lang="en-US" sz="3600" b="1" dirty="0">
              <a:latin typeface="Californian FB" panose="0207040306080B030204" pitchFamily="18" charset="0"/>
            </a:endParaRPr>
          </a:p>
          <a:p>
            <a:r>
              <a:rPr lang="en-US" sz="3600" b="1" dirty="0" smtClean="0">
                <a:latin typeface="Californian FB" panose="0207040306080B030204" pitchFamily="18" charset="0"/>
              </a:rPr>
              <a:t> Gen 1:27 – Male &amp; Female</a:t>
            </a:r>
          </a:p>
          <a:p>
            <a:r>
              <a:rPr lang="en-US" sz="3600" b="1" dirty="0" smtClean="0">
                <a:latin typeface="Californian FB" panose="0207040306080B030204" pitchFamily="18" charset="0"/>
              </a:rPr>
              <a:t>Gen 2:24 – Leaving &amp; Cleaving</a:t>
            </a:r>
          </a:p>
          <a:p>
            <a:r>
              <a:rPr lang="en-US" sz="3600" b="1" dirty="0" smtClean="0">
                <a:latin typeface="Californian FB" panose="0207040306080B030204" pitchFamily="18" charset="0"/>
              </a:rPr>
              <a:t>Gen 2:24b - Two Becoming One</a:t>
            </a:r>
            <a:endParaRPr lang="en-US" sz="3600" b="1" dirty="0">
              <a:latin typeface="Californian FB" panose="0207040306080B03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Freestyle Script" panose="030804020302050B0404" pitchFamily="66" charset="0"/>
              </a:rPr>
              <a:t>Redeemed Relationships</a:t>
            </a:r>
            <a:endParaRPr lang="en-US" sz="32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6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9614" y="1832784"/>
            <a:ext cx="8964386" cy="4701491"/>
          </a:xfrm>
        </p:spPr>
        <p:txBody>
          <a:bodyPr/>
          <a:lstStyle/>
          <a:p>
            <a:r>
              <a:rPr lang="en-US" sz="3600" b="1" dirty="0" smtClean="0">
                <a:latin typeface="Californian FB" panose="0207040306080B030204" pitchFamily="18" charset="0"/>
              </a:rPr>
              <a:t>Sin Turns </a:t>
            </a:r>
            <a:r>
              <a:rPr lang="en-US" sz="3600" b="1" i="1" dirty="0" smtClean="0">
                <a:latin typeface="Californian FB" panose="0207040306080B030204" pitchFamily="18" charset="0"/>
              </a:rPr>
              <a:t>Hard</a:t>
            </a:r>
            <a:r>
              <a:rPr lang="en-US" sz="3600" b="1" dirty="0" smtClean="0">
                <a:latin typeface="Californian FB" panose="0207040306080B030204" pitchFamily="18" charset="0"/>
              </a:rPr>
              <a:t> Things Into </a:t>
            </a:r>
            <a:r>
              <a:rPr lang="en-US" sz="3600" b="1" i="1" dirty="0" smtClean="0">
                <a:latin typeface="Californian FB" panose="0207040306080B030204" pitchFamily="18" charset="0"/>
              </a:rPr>
              <a:t>Bad</a:t>
            </a:r>
            <a:r>
              <a:rPr lang="en-US" sz="3600" b="1" dirty="0" smtClean="0">
                <a:latin typeface="Californian FB" panose="0207040306080B030204" pitchFamily="18" charset="0"/>
              </a:rPr>
              <a:t> Things:</a:t>
            </a:r>
          </a:p>
          <a:p>
            <a:endParaRPr lang="en-US" dirty="0">
              <a:latin typeface="Californian FB" panose="0207040306080B030204" pitchFamily="18" charset="0"/>
            </a:endParaRPr>
          </a:p>
          <a:p>
            <a:pPr algn="l"/>
            <a:r>
              <a:rPr lang="en-US" sz="3200" b="1" dirty="0" smtClean="0">
                <a:latin typeface="Californian FB" panose="0207040306080B030204" pitchFamily="18" charset="0"/>
              </a:rPr>
              <a:t>Gen 3:7 – Lose intimacy</a:t>
            </a:r>
          </a:p>
          <a:p>
            <a:pPr algn="l"/>
            <a:r>
              <a:rPr lang="en-US" sz="3200" b="1" dirty="0" smtClean="0">
                <a:latin typeface="Californian FB" panose="0207040306080B030204" pitchFamily="18" charset="0"/>
              </a:rPr>
              <a:t>Gen 3:12 – Blame each other to protect themselves</a:t>
            </a:r>
          </a:p>
          <a:p>
            <a:pPr algn="l"/>
            <a:r>
              <a:rPr lang="en-US" sz="3200" b="1" dirty="0" smtClean="0">
                <a:latin typeface="Californian FB" panose="0207040306080B030204" pitchFamily="18" charset="0"/>
              </a:rPr>
              <a:t>Gen 3:16 – Struggle for control</a:t>
            </a:r>
            <a:endParaRPr lang="en-US" sz="3200" b="1" dirty="0">
              <a:latin typeface="Californian FB" panose="0207040306080B030204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Freestyle Script" panose="030804020302050B0404" pitchFamily="66" charset="0"/>
              </a:rPr>
              <a:t>Redeemed Relationships</a:t>
            </a:r>
            <a:endParaRPr lang="en-US" sz="32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176</TotalTime>
  <Words>318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Adelle-Regular</vt:lpstr>
      <vt:lpstr>Apple Chancery</vt:lpstr>
      <vt:lpstr>Arial</vt:lpstr>
      <vt:lpstr>Baskerville Old Face</vt:lpstr>
      <vt:lpstr>Californian FB</vt:lpstr>
      <vt:lpstr>Freestyle Script</vt:lpstr>
      <vt:lpstr>Trebuchet MS</vt:lpstr>
      <vt:lpstr>Vladimir Script</vt:lpstr>
      <vt:lpstr>Default</vt:lpstr>
      <vt:lpstr>Redeemed Relationships</vt:lpstr>
      <vt:lpstr>Redeemed Relationships</vt:lpstr>
      <vt:lpstr>Redeemed Relationships</vt:lpstr>
      <vt:lpstr>Redeemed Relationships</vt:lpstr>
      <vt:lpstr>Redeemed Relationships</vt:lpstr>
      <vt:lpstr>Redeemed Relationships</vt:lpstr>
      <vt:lpstr>Redeemed Relationships</vt:lpstr>
      <vt:lpstr>Redeemed Relationships</vt:lpstr>
      <vt:lpstr>Redeemed Relationships</vt:lpstr>
      <vt:lpstr>Redeemed Relationships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Lawrence Kelley</cp:lastModifiedBy>
  <cp:revision>31</cp:revision>
  <dcterms:created xsi:type="dcterms:W3CDTF">2014-03-26T14:03:34Z</dcterms:created>
  <dcterms:modified xsi:type="dcterms:W3CDTF">2016-04-10T13:30:51Z</dcterms:modified>
</cp:coreProperties>
</file>