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2" r:id="rId2"/>
    <p:sldId id="287" r:id="rId3"/>
    <p:sldId id="260" r:id="rId4"/>
    <p:sldId id="289" r:id="rId5"/>
    <p:sldId id="290" r:id="rId6"/>
    <p:sldId id="281" r:id="rId7"/>
    <p:sldId id="257" r:id="rId8"/>
    <p:sldId id="285" r:id="rId9"/>
    <p:sldId id="267" r:id="rId10"/>
    <p:sldId id="280" r:id="rId11"/>
    <p:sldId id="282" r:id="rId12"/>
    <p:sldId id="279" r:id="rId13"/>
    <p:sldId id="265" r:id="rId14"/>
    <p:sldId id="269" r:id="rId15"/>
    <p:sldId id="284" r:id="rId16"/>
    <p:sldId id="283" r:id="rId17"/>
    <p:sldId id="276" r:id="rId18"/>
    <p:sldId id="277" r:id="rId19"/>
    <p:sldId id="286"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2"/>
    <p:restoredTop sz="94662"/>
  </p:normalViewPr>
  <p:slideViewPr>
    <p:cSldViewPr>
      <p:cViewPr varScale="1">
        <p:scale>
          <a:sx n="99" d="100"/>
          <a:sy n="99" d="100"/>
        </p:scale>
        <p:origin x="1928"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33AA7-09F4-4EC0-B757-A749587B99F1}" type="datetimeFigureOut">
              <a:rPr lang="en-US" smtClean="0"/>
              <a:t>10/23/19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7E8E74-646B-4375-854E-9DF2DB8CCE0D}" type="slidenum">
              <a:rPr lang="en-US" smtClean="0"/>
              <a:t>‹#›</a:t>
            </a:fld>
            <a:endParaRPr lang="en-US"/>
          </a:p>
        </p:txBody>
      </p:sp>
    </p:spTree>
    <p:extLst>
      <p:ext uri="{BB962C8B-B14F-4D97-AF65-F5344CB8AC3E}">
        <p14:creationId xmlns:p14="http://schemas.microsoft.com/office/powerpoint/2010/main" val="116091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C6A503-C73A-45B0-886E-C61FCD695786}"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4A311-3A80-42C9-A41B-B7E8EB368C3B}" type="slidenum">
              <a:rPr lang="en-US" smtClean="0"/>
              <a:t>‹#›</a:t>
            </a:fld>
            <a:endParaRPr lang="en-US"/>
          </a:p>
        </p:txBody>
      </p:sp>
    </p:spTree>
    <p:extLst>
      <p:ext uri="{BB962C8B-B14F-4D97-AF65-F5344CB8AC3E}">
        <p14:creationId xmlns:p14="http://schemas.microsoft.com/office/powerpoint/2010/main" val="4451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6A503-C73A-45B0-886E-C61FCD695786}"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4A311-3A80-42C9-A41B-B7E8EB368C3B}" type="slidenum">
              <a:rPr lang="en-US" smtClean="0"/>
              <a:t>‹#›</a:t>
            </a:fld>
            <a:endParaRPr lang="en-US"/>
          </a:p>
        </p:txBody>
      </p:sp>
    </p:spTree>
    <p:extLst>
      <p:ext uri="{BB962C8B-B14F-4D97-AF65-F5344CB8AC3E}">
        <p14:creationId xmlns:p14="http://schemas.microsoft.com/office/powerpoint/2010/main" val="403484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6A503-C73A-45B0-886E-C61FCD695786}"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4A311-3A80-42C9-A41B-B7E8EB368C3B}" type="slidenum">
              <a:rPr lang="en-US" smtClean="0"/>
              <a:t>‹#›</a:t>
            </a:fld>
            <a:endParaRPr lang="en-US"/>
          </a:p>
        </p:txBody>
      </p:sp>
    </p:spTree>
    <p:extLst>
      <p:ext uri="{BB962C8B-B14F-4D97-AF65-F5344CB8AC3E}">
        <p14:creationId xmlns:p14="http://schemas.microsoft.com/office/powerpoint/2010/main" val="131533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008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514968"/>
            <a:ext cx="7053364" cy="442082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0341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6A503-C73A-45B0-886E-C61FCD695786}"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4A311-3A80-42C9-A41B-B7E8EB368C3B}" type="slidenum">
              <a:rPr lang="en-US" smtClean="0"/>
              <a:t>‹#›</a:t>
            </a:fld>
            <a:endParaRPr lang="en-US"/>
          </a:p>
        </p:txBody>
      </p:sp>
    </p:spTree>
    <p:extLst>
      <p:ext uri="{BB962C8B-B14F-4D97-AF65-F5344CB8AC3E}">
        <p14:creationId xmlns:p14="http://schemas.microsoft.com/office/powerpoint/2010/main" val="233035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6A503-C73A-45B0-886E-C61FCD695786}"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4A311-3A80-42C9-A41B-B7E8EB368C3B}" type="slidenum">
              <a:rPr lang="en-US" smtClean="0"/>
              <a:t>‹#›</a:t>
            </a:fld>
            <a:endParaRPr lang="en-US"/>
          </a:p>
        </p:txBody>
      </p:sp>
    </p:spTree>
    <p:extLst>
      <p:ext uri="{BB962C8B-B14F-4D97-AF65-F5344CB8AC3E}">
        <p14:creationId xmlns:p14="http://schemas.microsoft.com/office/powerpoint/2010/main" val="265964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6A503-C73A-45B0-886E-C61FCD695786}" type="datetimeFigureOut">
              <a:rPr lang="en-US" smtClean="0"/>
              <a:t>10/23/19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4A311-3A80-42C9-A41B-B7E8EB368C3B}" type="slidenum">
              <a:rPr lang="en-US" smtClean="0"/>
              <a:t>‹#›</a:t>
            </a:fld>
            <a:endParaRPr lang="en-US"/>
          </a:p>
        </p:txBody>
      </p:sp>
    </p:spTree>
    <p:extLst>
      <p:ext uri="{BB962C8B-B14F-4D97-AF65-F5344CB8AC3E}">
        <p14:creationId xmlns:p14="http://schemas.microsoft.com/office/powerpoint/2010/main" val="143159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6A503-C73A-45B0-886E-C61FCD695786}" type="datetimeFigureOut">
              <a:rPr lang="en-US" smtClean="0"/>
              <a:t>10/23/19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4A311-3A80-42C9-A41B-B7E8EB368C3B}" type="slidenum">
              <a:rPr lang="en-US" smtClean="0"/>
              <a:t>‹#›</a:t>
            </a:fld>
            <a:endParaRPr lang="en-US"/>
          </a:p>
        </p:txBody>
      </p:sp>
    </p:spTree>
    <p:extLst>
      <p:ext uri="{BB962C8B-B14F-4D97-AF65-F5344CB8AC3E}">
        <p14:creationId xmlns:p14="http://schemas.microsoft.com/office/powerpoint/2010/main" val="339355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6A503-C73A-45B0-886E-C61FCD695786}" type="datetimeFigureOut">
              <a:rPr lang="en-US" smtClean="0"/>
              <a:t>10/23/19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4A311-3A80-42C9-A41B-B7E8EB368C3B}" type="slidenum">
              <a:rPr lang="en-US" smtClean="0"/>
              <a:t>‹#›</a:t>
            </a:fld>
            <a:endParaRPr lang="en-US"/>
          </a:p>
        </p:txBody>
      </p:sp>
    </p:spTree>
    <p:extLst>
      <p:ext uri="{BB962C8B-B14F-4D97-AF65-F5344CB8AC3E}">
        <p14:creationId xmlns:p14="http://schemas.microsoft.com/office/powerpoint/2010/main" val="238952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6A503-C73A-45B0-886E-C61FCD695786}" type="datetimeFigureOut">
              <a:rPr lang="en-US" smtClean="0"/>
              <a:t>10/23/19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4A311-3A80-42C9-A41B-B7E8EB368C3B}" type="slidenum">
              <a:rPr lang="en-US" smtClean="0"/>
              <a:t>‹#›</a:t>
            </a:fld>
            <a:endParaRPr lang="en-US"/>
          </a:p>
        </p:txBody>
      </p:sp>
    </p:spTree>
    <p:extLst>
      <p:ext uri="{BB962C8B-B14F-4D97-AF65-F5344CB8AC3E}">
        <p14:creationId xmlns:p14="http://schemas.microsoft.com/office/powerpoint/2010/main" val="2059603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8C6A503-C73A-45B0-886E-C61FCD695786}" type="datetimeFigureOut">
              <a:rPr lang="en-US" smtClean="0"/>
              <a:t>10/23/19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4A311-3A80-42C9-A41B-B7E8EB368C3B}" type="slidenum">
              <a:rPr lang="en-US" smtClean="0"/>
              <a:t>‹#›</a:t>
            </a:fld>
            <a:endParaRPr lang="en-US"/>
          </a:p>
        </p:txBody>
      </p:sp>
    </p:spTree>
    <p:extLst>
      <p:ext uri="{BB962C8B-B14F-4D97-AF65-F5344CB8AC3E}">
        <p14:creationId xmlns:p14="http://schemas.microsoft.com/office/powerpoint/2010/main" val="195865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8C6A503-C73A-45B0-886E-C61FCD695786}" type="datetimeFigureOut">
              <a:rPr lang="en-US" smtClean="0"/>
              <a:t>10/23/19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4A311-3A80-42C9-A41B-B7E8EB368C3B}" type="slidenum">
              <a:rPr lang="en-US" smtClean="0"/>
              <a:t>‹#›</a:t>
            </a:fld>
            <a:endParaRPr lang="en-US"/>
          </a:p>
        </p:txBody>
      </p:sp>
    </p:spTree>
    <p:extLst>
      <p:ext uri="{BB962C8B-B14F-4D97-AF65-F5344CB8AC3E}">
        <p14:creationId xmlns:p14="http://schemas.microsoft.com/office/powerpoint/2010/main" val="79662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C6A503-C73A-45B0-886E-C61FCD695786}" type="datetimeFigureOut">
              <a:rPr lang="en-US" smtClean="0"/>
              <a:t>10/23/19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64A311-3A80-42C9-A41B-B7E8EB368C3B}" type="slidenum">
              <a:rPr lang="en-US" smtClean="0"/>
              <a:t>‹#›</a:t>
            </a:fld>
            <a:endParaRPr lang="en-US"/>
          </a:p>
        </p:txBody>
      </p:sp>
    </p:spTree>
    <p:extLst>
      <p:ext uri="{BB962C8B-B14F-4D97-AF65-F5344CB8AC3E}">
        <p14:creationId xmlns:p14="http://schemas.microsoft.com/office/powerpoint/2010/main" val="2712099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40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7175" y="3048000"/>
            <a:ext cx="8629650" cy="1938992"/>
          </a:xfrm>
          <a:prstGeom prst="rect">
            <a:avLst/>
          </a:prstGeom>
          <a:noFill/>
        </p:spPr>
        <p:txBody>
          <a:bodyPr wrap="square" rtlCol="0">
            <a:spAutoFit/>
          </a:bodyPr>
          <a:lstStyle/>
          <a:p>
            <a:pPr algn="ctr"/>
            <a:r>
              <a:rPr lang="en-US" sz="4000" b="1" dirty="0">
                <a:solidFill>
                  <a:prstClr val="white"/>
                </a:solidFill>
              </a:rPr>
              <a:t>Matthew 10:38 </a:t>
            </a:r>
          </a:p>
          <a:p>
            <a:pPr algn="ctr"/>
            <a:r>
              <a:rPr lang="en-US" sz="4000" b="1" dirty="0">
                <a:solidFill>
                  <a:prstClr val="white"/>
                </a:solidFill>
              </a:rPr>
              <a:t>And he who does not </a:t>
            </a:r>
            <a:r>
              <a:rPr lang="en-US" sz="4000" b="1" dirty="0">
                <a:solidFill>
                  <a:schemeClr val="bg1"/>
                </a:solidFill>
              </a:rPr>
              <a:t>take his cross </a:t>
            </a:r>
            <a:r>
              <a:rPr lang="en-US" sz="4000" b="1" dirty="0">
                <a:solidFill>
                  <a:prstClr val="white"/>
                </a:solidFill>
              </a:rPr>
              <a:t>and follow after Me is not worthy of Me. </a:t>
            </a:r>
          </a:p>
        </p:txBody>
      </p:sp>
    </p:spTree>
    <p:extLst>
      <p:ext uri="{BB962C8B-B14F-4D97-AF65-F5344CB8AC3E}">
        <p14:creationId xmlns:p14="http://schemas.microsoft.com/office/powerpoint/2010/main" val="975611807"/>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14800" y="5562600"/>
            <a:ext cx="4857750" cy="992579"/>
          </a:xfrm>
          <a:prstGeom prst="rect">
            <a:avLst/>
          </a:prstGeom>
          <a:solidFill>
            <a:schemeClr val="bg1">
              <a:lumMod val="95000"/>
            </a:schemeClr>
          </a:solidFill>
          <a:ln w="57150">
            <a:solidFill>
              <a:schemeClr val="bg2">
                <a:lumMod val="75000"/>
              </a:schemeClr>
            </a:solidFill>
          </a:ln>
        </p:spPr>
        <p:txBody>
          <a:bodyPr wrap="square" lIns="68580" tIns="34290" rIns="68580" bIns="34290">
            <a:spAutoFit/>
          </a:bodyPr>
          <a:lstStyle/>
          <a:p>
            <a:pPr algn="ctr"/>
            <a:r>
              <a:rPr lang="en-US" sz="6000" dirty="0">
                <a:ln w="0"/>
                <a:gradFill>
                  <a:gsLst>
                    <a:gs pos="21000">
                      <a:srgbClr val="53575C"/>
                    </a:gs>
                    <a:gs pos="88000">
                      <a:srgbClr val="C5C7CA"/>
                    </a:gs>
                  </a:gsLst>
                  <a:lin ang="5400000"/>
                </a:gradFill>
              </a:rPr>
              <a:t>Meaning?</a:t>
            </a:r>
          </a:p>
        </p:txBody>
      </p:sp>
    </p:spTree>
    <p:extLst>
      <p:ext uri="{BB962C8B-B14F-4D97-AF65-F5344CB8AC3E}">
        <p14:creationId xmlns:p14="http://schemas.microsoft.com/office/powerpoint/2010/main" val="22603431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2853" y="857250"/>
            <a:ext cx="7248525" cy="5143500"/>
          </a:xfrm>
          <a:prstGeom prst="rect">
            <a:avLst/>
          </a:prstGeom>
        </p:spPr>
      </p:pic>
      <p:sp>
        <p:nvSpPr>
          <p:cNvPr id="5" name="Rectangle 4"/>
          <p:cNvSpPr/>
          <p:nvPr/>
        </p:nvSpPr>
        <p:spPr>
          <a:xfrm>
            <a:off x="3829042" y="5486400"/>
            <a:ext cx="4373570" cy="577081"/>
          </a:xfrm>
          <a:prstGeom prst="rect">
            <a:avLst/>
          </a:prstGeom>
          <a:noFill/>
          <a:ln>
            <a:noFill/>
          </a:ln>
        </p:spPr>
        <p:txBody>
          <a:bodyPr wrap="none" lIns="68580" tIns="34290" rIns="68580" bIns="34290">
            <a:spAutoFit/>
          </a:bodyPr>
          <a:lstStyle/>
          <a:p>
            <a:pPr algn="ctr"/>
            <a:r>
              <a:rPr lang="en-US" sz="3300" dirty="0">
                <a:ln w="0"/>
                <a:effectLst>
                  <a:outerShdw blurRad="38100" dist="19050" dir="2700000" algn="tl" rotWithShape="0">
                    <a:schemeClr val="dk1">
                      <a:alpha val="40000"/>
                    </a:schemeClr>
                  </a:outerShdw>
                </a:effectLst>
                <a:latin typeface="Herculanum" charset="0"/>
                <a:ea typeface="Herculanum" charset="0"/>
                <a:cs typeface="Herculanum" charset="0"/>
              </a:rPr>
              <a:t>Roman crucifixion</a:t>
            </a:r>
          </a:p>
        </p:txBody>
      </p:sp>
    </p:spTree>
    <p:extLst>
      <p:ext uri="{BB962C8B-B14F-4D97-AF65-F5344CB8AC3E}">
        <p14:creationId xmlns:p14="http://schemas.microsoft.com/office/powerpoint/2010/main" val="139903646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2900" y="1039884"/>
            <a:ext cx="8458200" cy="5447645"/>
          </a:xfrm>
          <a:prstGeom prst="rect">
            <a:avLst/>
          </a:prstGeom>
          <a:noFill/>
        </p:spPr>
        <p:txBody>
          <a:bodyPr wrap="square" rtlCol="0">
            <a:spAutoFit/>
          </a:bodyPr>
          <a:lstStyle/>
          <a:p>
            <a:endParaRPr lang="en-US" sz="3600" b="1" dirty="0">
              <a:solidFill>
                <a:schemeClr val="bg1"/>
              </a:solidFill>
            </a:endParaRPr>
          </a:p>
          <a:p>
            <a:endParaRPr lang="en-US" sz="3600" b="1" dirty="0">
              <a:solidFill>
                <a:schemeClr val="bg1"/>
              </a:solidFill>
            </a:endParaRPr>
          </a:p>
          <a:p>
            <a:endParaRPr lang="en-US" sz="3600" b="1" dirty="0">
              <a:solidFill>
                <a:schemeClr val="bg1"/>
              </a:solidFill>
            </a:endParaRPr>
          </a:p>
          <a:p>
            <a:pPr algn="ctr"/>
            <a:r>
              <a:rPr lang="en-US" sz="8000" b="1" dirty="0">
                <a:solidFill>
                  <a:schemeClr val="bg1"/>
                </a:solidFill>
              </a:rPr>
              <a:t>Jesus demands </a:t>
            </a:r>
          </a:p>
          <a:p>
            <a:pPr algn="ctr"/>
            <a:r>
              <a:rPr lang="en-US" sz="8000" b="1" dirty="0">
                <a:solidFill>
                  <a:schemeClr val="bg1"/>
                </a:solidFill>
              </a:rPr>
              <a:t>that we are willing </a:t>
            </a:r>
          </a:p>
          <a:p>
            <a:pPr algn="ctr"/>
            <a:r>
              <a:rPr lang="en-US" sz="8000" b="1" dirty="0">
                <a:solidFill>
                  <a:schemeClr val="bg1"/>
                </a:solidFill>
              </a:rPr>
              <a:t>to die for Him.</a:t>
            </a:r>
            <a:endParaRPr lang="en-US" sz="7200" b="1" dirty="0">
              <a:solidFill>
                <a:schemeClr val="bg1"/>
              </a:solidFill>
            </a:endParaRPr>
          </a:p>
        </p:txBody>
      </p:sp>
    </p:spTree>
    <p:extLst>
      <p:ext uri="{BB962C8B-B14F-4D97-AF65-F5344CB8AC3E}">
        <p14:creationId xmlns:p14="http://schemas.microsoft.com/office/powerpoint/2010/main" val="110138073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914400"/>
            <a:ext cx="8705850" cy="6355586"/>
          </a:xfrm>
          <a:prstGeom prst="rect">
            <a:avLst/>
          </a:prstGeom>
          <a:noFill/>
        </p:spPr>
        <p:txBody>
          <a:bodyPr wrap="square" rtlCol="0">
            <a:spAutoFit/>
          </a:bodyPr>
          <a:lstStyle/>
          <a:p>
            <a:r>
              <a:rPr lang="en-US" sz="3300" b="1" dirty="0">
                <a:solidFill>
                  <a:prstClr val="white"/>
                </a:solidFill>
              </a:rPr>
              <a:t>                        Matthew 26:31-35 </a:t>
            </a:r>
          </a:p>
          <a:p>
            <a:endParaRPr lang="en-US" sz="2100" b="1" dirty="0">
              <a:solidFill>
                <a:prstClr val="white"/>
              </a:solidFill>
            </a:endParaRPr>
          </a:p>
          <a:p>
            <a:endParaRPr lang="en-US" sz="2100" b="1" dirty="0">
              <a:solidFill>
                <a:prstClr val="white"/>
              </a:solidFill>
            </a:endParaRPr>
          </a:p>
          <a:p>
            <a:pPr algn="ctr"/>
            <a:r>
              <a:rPr lang="en-US" sz="2800" b="1" dirty="0">
                <a:solidFill>
                  <a:prstClr val="white"/>
                </a:solidFill>
              </a:rPr>
              <a:t>31 Then Jesus said to them, "All of you will be made to stumble because of Me this night, for it is written: 'I will strike the Shepherd, And the sheep of the flock will be scattered.' 32 "But after I have been raised, I will go before you to Galilee." 33 Peter answered and said to Him, "Even if all are made to stumble because of You, I will never be made to stumble." 34 Jesus said to him, "Assuredly, I say to you that this night, before the rooster crows, you will deny Me three times." 35 Peter said to Him, "Even if I have to die with You, I will not deny You!" And so said all the disciples.</a:t>
            </a:r>
          </a:p>
          <a:p>
            <a:endParaRPr lang="en-US" sz="2400" b="1" dirty="0">
              <a:solidFill>
                <a:prstClr val="white"/>
              </a:solidFill>
            </a:endParaRPr>
          </a:p>
        </p:txBody>
      </p:sp>
    </p:spTree>
    <p:extLst>
      <p:ext uri="{BB962C8B-B14F-4D97-AF65-F5344CB8AC3E}">
        <p14:creationId xmlns:p14="http://schemas.microsoft.com/office/powerpoint/2010/main" val="164330258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0"/>
            <a:ext cx="9201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0481" y="914400"/>
            <a:ext cx="8401050" cy="6355586"/>
          </a:xfrm>
          <a:prstGeom prst="rect">
            <a:avLst/>
          </a:prstGeom>
          <a:noFill/>
        </p:spPr>
        <p:txBody>
          <a:bodyPr wrap="square" rtlCol="0">
            <a:spAutoFit/>
          </a:bodyPr>
          <a:lstStyle/>
          <a:p>
            <a:r>
              <a:rPr lang="en-US" sz="3300" b="1" dirty="0">
                <a:solidFill>
                  <a:prstClr val="white"/>
                </a:solidFill>
              </a:rPr>
              <a:t>                        Matthew 26:31-35 </a:t>
            </a:r>
          </a:p>
          <a:p>
            <a:endParaRPr lang="en-US" sz="2100" b="1" dirty="0">
              <a:solidFill>
                <a:prstClr val="white"/>
              </a:solidFill>
            </a:endParaRPr>
          </a:p>
          <a:p>
            <a:endParaRPr lang="en-US" sz="2100" b="1" dirty="0">
              <a:solidFill>
                <a:prstClr val="white"/>
              </a:solidFill>
            </a:endParaRPr>
          </a:p>
          <a:p>
            <a:pPr algn="ctr"/>
            <a:r>
              <a:rPr lang="en-US" sz="2800" b="1" dirty="0">
                <a:solidFill>
                  <a:prstClr val="white"/>
                </a:solidFill>
              </a:rPr>
              <a:t>31 Then Jesus said to them, "All of you will be made to stumble because of Me this night, for it is written: 'I will strike the Shepherd, And the sheep of the flock will be scattered.' 32 "But after I have been raised, I will go before you to Galilee." 33 Peter answered and said to Him, "Even if all are made to stumble because of You, I will never be made to stumble." 34 Jesus said to him, "Assuredly, I say to you that this night, before the rooster crows, you will deny Me three times." 35 Peter said to Him, "Even if I have to die with You, I will not deny You!" And so said all the disciples.</a:t>
            </a:r>
          </a:p>
          <a:p>
            <a:endParaRPr lang="en-US" sz="2400" b="1" dirty="0">
              <a:solidFill>
                <a:prstClr val="white"/>
              </a:solidFill>
            </a:endParaRPr>
          </a:p>
        </p:txBody>
      </p:sp>
      <p:sp>
        <p:nvSpPr>
          <p:cNvPr id="3" name="Rectangle 2"/>
          <p:cNvSpPr/>
          <p:nvPr/>
        </p:nvSpPr>
        <p:spPr>
          <a:xfrm>
            <a:off x="318875" y="2898085"/>
            <a:ext cx="8277652" cy="530915"/>
          </a:xfrm>
          <a:prstGeom prst="rect">
            <a:avLst/>
          </a:prstGeom>
          <a:solidFill>
            <a:schemeClr val="bg1"/>
          </a:solidFill>
        </p:spPr>
        <p:txBody>
          <a:bodyPr wrap="none" lIns="68580" tIns="34290" rIns="68580" bIns="34290">
            <a:spAutoFit/>
          </a:bodyPr>
          <a:lstStyle/>
          <a:p>
            <a:pPr algn="ctr"/>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 56 - “then all the disciples forsook Him and fled” </a:t>
            </a:r>
          </a:p>
        </p:txBody>
      </p:sp>
      <p:sp>
        <p:nvSpPr>
          <p:cNvPr id="4" name="Rectangle 3"/>
          <p:cNvSpPr/>
          <p:nvPr/>
        </p:nvSpPr>
        <p:spPr>
          <a:xfrm>
            <a:off x="311605" y="3943350"/>
            <a:ext cx="8292206" cy="530915"/>
          </a:xfrm>
          <a:prstGeom prst="rect">
            <a:avLst/>
          </a:prstGeom>
          <a:solidFill>
            <a:schemeClr val="bg1"/>
          </a:solidFill>
        </p:spPr>
        <p:txBody>
          <a:bodyPr wrap="none" lIns="68580" tIns="34290" rIns="68580" bIns="34290">
            <a:spAutoFit/>
          </a:bodyPr>
          <a:lstStyle/>
          <a:p>
            <a:pPr algn="ctr"/>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 75 - “then he (Peter) went out and wept bitterly”</a:t>
            </a:r>
          </a:p>
        </p:txBody>
      </p:sp>
    </p:spTree>
    <p:extLst>
      <p:ext uri="{BB962C8B-B14F-4D97-AF65-F5344CB8AC3E}">
        <p14:creationId xmlns:p14="http://schemas.microsoft.com/office/powerpoint/2010/main" val="41093491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8585" y="1185961"/>
            <a:ext cx="8743950" cy="5678478"/>
          </a:xfrm>
          <a:prstGeom prst="rect">
            <a:avLst/>
          </a:prstGeom>
          <a:noFill/>
        </p:spPr>
        <p:txBody>
          <a:bodyPr wrap="square" rtlCol="0">
            <a:spAutoFit/>
          </a:bodyPr>
          <a:lstStyle/>
          <a:p>
            <a:r>
              <a:rPr lang="en-US" sz="3300" b="1" dirty="0">
                <a:solidFill>
                  <a:prstClr val="white"/>
                </a:solidFill>
              </a:rPr>
              <a:t>Acts 5:40-42 </a:t>
            </a:r>
          </a:p>
          <a:p>
            <a:endParaRPr lang="en-US" sz="2100" b="1" dirty="0">
              <a:solidFill>
                <a:prstClr val="white"/>
              </a:solidFill>
            </a:endParaRPr>
          </a:p>
          <a:p>
            <a:endParaRPr lang="en-US" sz="2100" b="1" dirty="0">
              <a:solidFill>
                <a:prstClr val="white"/>
              </a:solidFill>
            </a:endParaRPr>
          </a:p>
          <a:p>
            <a:pPr algn="ctr"/>
            <a:r>
              <a:rPr lang="en-US" sz="3200" b="1" dirty="0">
                <a:solidFill>
                  <a:prstClr val="white"/>
                </a:solidFill>
              </a:rPr>
              <a:t>40 And they agreed with him, and when they had called for the apostles and beaten them, they commanded that they should not speak in the name of Jesus, and let them go. 41 So they departed from the presence of the council, rejoicing that they were counted worthy to suffer shame for His name. 42 And daily in the temple, and in every house, they did not cease teaching and preaching Jesus as the Christ.</a:t>
            </a:r>
          </a:p>
        </p:txBody>
      </p:sp>
    </p:spTree>
    <p:extLst>
      <p:ext uri="{BB962C8B-B14F-4D97-AF65-F5344CB8AC3E}">
        <p14:creationId xmlns:p14="http://schemas.microsoft.com/office/powerpoint/2010/main" val="16109477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92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2900" y="1143000"/>
            <a:ext cx="8343900" cy="4985980"/>
          </a:xfrm>
          <a:prstGeom prst="rect">
            <a:avLst/>
          </a:prstGeom>
          <a:noFill/>
        </p:spPr>
        <p:txBody>
          <a:bodyPr wrap="square" rtlCol="0">
            <a:spAutoFit/>
          </a:bodyPr>
          <a:lstStyle/>
          <a:p>
            <a:r>
              <a:rPr lang="en-US" sz="3300" b="1" dirty="0">
                <a:solidFill>
                  <a:prstClr val="white"/>
                </a:solidFill>
              </a:rPr>
              <a:t>Hebrews 12:1-2 </a:t>
            </a:r>
          </a:p>
          <a:p>
            <a:endParaRPr lang="en-US" sz="2100" b="1" dirty="0">
              <a:solidFill>
                <a:prstClr val="white"/>
              </a:solidFill>
            </a:endParaRPr>
          </a:p>
          <a:p>
            <a:endParaRPr lang="en-US" sz="2100" b="1" dirty="0">
              <a:solidFill>
                <a:prstClr val="white"/>
              </a:solidFill>
            </a:endParaRPr>
          </a:p>
          <a:p>
            <a:r>
              <a:rPr lang="en-US" sz="2700" b="1" dirty="0">
                <a:solidFill>
                  <a:prstClr val="white"/>
                </a:solidFill>
              </a:rPr>
              <a:t>1 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a:t>
            </a:r>
            <a:r>
              <a:rPr lang="en-US" sz="2700" b="1" u="sng" dirty="0">
                <a:solidFill>
                  <a:prstClr val="white"/>
                </a:solidFill>
              </a:rPr>
              <a:t>endured the cross, despising the shame</a:t>
            </a:r>
            <a:r>
              <a:rPr lang="en-US" sz="2700" b="1" dirty="0">
                <a:solidFill>
                  <a:prstClr val="white"/>
                </a:solidFill>
              </a:rPr>
              <a:t>, and has sat down at the right hand of the throne of God.</a:t>
            </a:r>
          </a:p>
          <a:p>
            <a:endParaRPr lang="en-US" sz="2700" b="1" dirty="0">
              <a:solidFill>
                <a:prstClr val="white"/>
              </a:solidFill>
            </a:endParaRPr>
          </a:p>
        </p:txBody>
      </p:sp>
    </p:spTree>
    <p:extLst>
      <p:ext uri="{BB962C8B-B14F-4D97-AF65-F5344CB8AC3E}">
        <p14:creationId xmlns:p14="http://schemas.microsoft.com/office/powerpoint/2010/main" val="1214594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0050" y="871746"/>
            <a:ext cx="8743950" cy="5986254"/>
          </a:xfrm>
          <a:prstGeom prst="rect">
            <a:avLst/>
          </a:prstGeom>
          <a:noFill/>
        </p:spPr>
        <p:txBody>
          <a:bodyPr wrap="square" rtlCol="0">
            <a:spAutoFit/>
          </a:bodyPr>
          <a:lstStyle/>
          <a:p>
            <a:pPr algn="ctr"/>
            <a:r>
              <a:rPr lang="en-US" sz="3600" b="1" dirty="0">
                <a:solidFill>
                  <a:prstClr val="white"/>
                </a:solidFill>
              </a:rPr>
              <a:t>1 John 1:1-4 </a:t>
            </a:r>
          </a:p>
          <a:p>
            <a:endParaRPr lang="en-US" sz="2100" b="1" dirty="0">
              <a:solidFill>
                <a:prstClr val="white"/>
              </a:solidFill>
            </a:endParaRPr>
          </a:p>
          <a:p>
            <a:endParaRPr lang="en-US" sz="2100" b="1" dirty="0">
              <a:solidFill>
                <a:prstClr val="white"/>
              </a:solidFill>
            </a:endParaRPr>
          </a:p>
          <a:p>
            <a:pPr algn="ctr"/>
            <a:r>
              <a:rPr lang="en-US" sz="2800" b="1" dirty="0">
                <a:solidFill>
                  <a:prstClr val="white"/>
                </a:solidFill>
              </a:rPr>
              <a:t>That which was from the beginning, which we have heard, which we have seen with our eyes, which we have looked upon, and our hands have handled, concerning the Word of life— the life was manifested, and we have seen, and bear witness, and declare to you that eternal life which was with the Father and was manifested to us— that which we have seen and heard we declare to you, that you also may have fellowship with us; and truly our fellowship is with the Father and with His Son Jesus Christ. And these things we write to you that your joy may be full.</a:t>
            </a:r>
          </a:p>
        </p:txBody>
      </p:sp>
    </p:spTree>
    <p:extLst>
      <p:ext uri="{BB962C8B-B14F-4D97-AF65-F5344CB8AC3E}">
        <p14:creationId xmlns:p14="http://schemas.microsoft.com/office/powerpoint/2010/main" val="40348052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432743"/>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990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0"/>
          </p:nvPr>
        </p:nvSpPr>
        <p:spPr/>
        <p:txBody>
          <a:bodyPr>
            <a:normAutofit/>
          </a:bodyPr>
          <a:lstStyle/>
          <a:p>
            <a:pPr marL="0" indent="0">
              <a:buNone/>
            </a:pPr>
            <a:r>
              <a:rPr lang="en-US" sz="3200" dirty="0">
                <a:solidFill>
                  <a:srgbClr val="AAA370"/>
                </a:solidFill>
              </a:rPr>
              <a:t>If then you were raised with Christ, seek those things which are above, where Christ is, sitting at the right hand of God. </a:t>
            </a:r>
            <a:r>
              <a:rPr lang="en-US" sz="3200" u="sng" dirty="0">
                <a:solidFill>
                  <a:srgbClr val="AAA370"/>
                </a:solidFill>
              </a:rPr>
              <a:t>Set your mind on things above</a:t>
            </a:r>
            <a:r>
              <a:rPr lang="en-US" sz="3200" dirty="0">
                <a:solidFill>
                  <a:srgbClr val="AAA370"/>
                </a:solidFill>
              </a:rPr>
              <a:t>, not on things on the earth.</a:t>
            </a:r>
          </a:p>
          <a:p>
            <a:pPr marL="0" indent="0" algn="r">
              <a:buNone/>
            </a:pPr>
            <a:r>
              <a:rPr lang="en-US" sz="3600" dirty="0">
                <a:solidFill>
                  <a:srgbClr val="AAA370"/>
                </a:solidFill>
              </a:rPr>
              <a:t>Colossians 3:1-2</a:t>
            </a:r>
          </a:p>
        </p:txBody>
      </p:sp>
    </p:spTree>
    <p:extLst>
      <p:ext uri="{BB962C8B-B14F-4D97-AF65-F5344CB8AC3E}">
        <p14:creationId xmlns:p14="http://schemas.microsoft.com/office/powerpoint/2010/main" val="23351241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0"/>
          </p:nvPr>
        </p:nvSpPr>
        <p:spPr/>
        <p:txBody>
          <a:bodyPr>
            <a:normAutofit/>
          </a:bodyPr>
          <a:lstStyle/>
          <a:p>
            <a:pPr marL="0" indent="0">
              <a:buNone/>
            </a:pPr>
            <a:r>
              <a:rPr lang="en-US" sz="3200" u="sng" dirty="0">
                <a:solidFill>
                  <a:srgbClr val="AAA370"/>
                </a:solidFill>
              </a:rPr>
              <a:t>Do not love the world or the things in the world</a:t>
            </a:r>
            <a:r>
              <a:rPr lang="en-US" sz="3200" dirty="0">
                <a:solidFill>
                  <a:srgbClr val="AAA370"/>
                </a:solidFill>
              </a:rPr>
              <a:t>. If anyone loves the world, the love of the Father is not in him. </a:t>
            </a:r>
          </a:p>
          <a:p>
            <a:pPr marL="0" indent="0" algn="r">
              <a:buNone/>
            </a:pPr>
            <a:r>
              <a:rPr lang="en-US" sz="3600" dirty="0">
                <a:solidFill>
                  <a:srgbClr val="AAA370"/>
                </a:solidFill>
              </a:rPr>
              <a:t>1 John 2:15</a:t>
            </a:r>
          </a:p>
        </p:txBody>
      </p:sp>
    </p:spTree>
    <p:extLst>
      <p:ext uri="{BB962C8B-B14F-4D97-AF65-F5344CB8AC3E}">
        <p14:creationId xmlns:p14="http://schemas.microsoft.com/office/powerpoint/2010/main" val="102877179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0"/>
          </p:nvPr>
        </p:nvSpPr>
        <p:spPr/>
        <p:txBody>
          <a:bodyPr>
            <a:normAutofit/>
          </a:bodyPr>
          <a:lstStyle/>
          <a:p>
            <a:pPr marL="0" indent="0">
              <a:buNone/>
            </a:pPr>
            <a:r>
              <a:rPr lang="en-US" sz="3200" dirty="0">
                <a:solidFill>
                  <a:srgbClr val="AAA370"/>
                </a:solidFill>
              </a:rPr>
              <a:t>So he answered and said, “‘</a:t>
            </a:r>
            <a:r>
              <a:rPr lang="en-US" sz="3200" u="sng" dirty="0">
                <a:solidFill>
                  <a:srgbClr val="AAA370"/>
                </a:solidFill>
              </a:rPr>
              <a:t>You shall love the Lord your God</a:t>
            </a:r>
            <a:r>
              <a:rPr lang="en-US" sz="3200" dirty="0">
                <a:solidFill>
                  <a:srgbClr val="AAA370"/>
                </a:solidFill>
              </a:rPr>
              <a:t> with </a:t>
            </a:r>
            <a:r>
              <a:rPr lang="en-US" sz="3200" u="sng" dirty="0">
                <a:solidFill>
                  <a:srgbClr val="AAA370"/>
                </a:solidFill>
              </a:rPr>
              <a:t>all</a:t>
            </a:r>
            <a:r>
              <a:rPr lang="en-US" sz="3200" dirty="0">
                <a:solidFill>
                  <a:srgbClr val="AAA370"/>
                </a:solidFill>
              </a:rPr>
              <a:t> your heart, with </a:t>
            </a:r>
            <a:r>
              <a:rPr lang="en-US" sz="3200" u="sng" dirty="0">
                <a:solidFill>
                  <a:srgbClr val="AAA370"/>
                </a:solidFill>
              </a:rPr>
              <a:t>all</a:t>
            </a:r>
            <a:r>
              <a:rPr lang="en-US" sz="3200" dirty="0">
                <a:solidFill>
                  <a:srgbClr val="AAA370"/>
                </a:solidFill>
              </a:rPr>
              <a:t> your soul, with </a:t>
            </a:r>
            <a:r>
              <a:rPr lang="en-US" sz="3200" u="sng" dirty="0">
                <a:solidFill>
                  <a:srgbClr val="AAA370"/>
                </a:solidFill>
              </a:rPr>
              <a:t>all</a:t>
            </a:r>
            <a:r>
              <a:rPr lang="en-US" sz="3200" dirty="0">
                <a:solidFill>
                  <a:srgbClr val="AAA370"/>
                </a:solidFill>
              </a:rPr>
              <a:t> your strength, and with </a:t>
            </a:r>
            <a:r>
              <a:rPr lang="en-US" sz="3200" u="sng" dirty="0">
                <a:solidFill>
                  <a:srgbClr val="AAA370"/>
                </a:solidFill>
              </a:rPr>
              <a:t>all</a:t>
            </a:r>
            <a:r>
              <a:rPr lang="en-US" sz="3200" dirty="0">
                <a:solidFill>
                  <a:srgbClr val="AAA370"/>
                </a:solidFill>
              </a:rPr>
              <a:t> your mind,’ and ‘</a:t>
            </a:r>
            <a:r>
              <a:rPr lang="en-US" sz="3200" u="sng" dirty="0">
                <a:solidFill>
                  <a:srgbClr val="AAA370"/>
                </a:solidFill>
              </a:rPr>
              <a:t>your neighbor as yourself</a:t>
            </a:r>
            <a:r>
              <a:rPr lang="en-US" sz="3200" dirty="0">
                <a:solidFill>
                  <a:srgbClr val="AAA370"/>
                </a:solidFill>
              </a:rPr>
              <a:t>.’. </a:t>
            </a:r>
          </a:p>
          <a:p>
            <a:pPr marL="0" indent="0" algn="r">
              <a:buNone/>
            </a:pPr>
            <a:r>
              <a:rPr lang="en-US" sz="3600" dirty="0">
                <a:solidFill>
                  <a:srgbClr val="AAA370"/>
                </a:solidFill>
              </a:rPr>
              <a:t>Luke 10:27</a:t>
            </a:r>
          </a:p>
        </p:txBody>
      </p:sp>
    </p:spTree>
    <p:extLst>
      <p:ext uri="{BB962C8B-B14F-4D97-AF65-F5344CB8AC3E}">
        <p14:creationId xmlns:p14="http://schemas.microsoft.com/office/powerpoint/2010/main" val="273530608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2286000"/>
            <a:ext cx="8229600" cy="4524315"/>
          </a:xfrm>
          <a:prstGeom prst="rect">
            <a:avLst/>
          </a:prstGeom>
          <a:noFill/>
        </p:spPr>
        <p:txBody>
          <a:bodyPr wrap="square" rtlCol="0">
            <a:spAutoFit/>
          </a:bodyPr>
          <a:lstStyle/>
          <a:p>
            <a:pPr algn="ctr"/>
            <a:r>
              <a:rPr lang="en-US" sz="9600" b="1" dirty="0">
                <a:solidFill>
                  <a:prstClr val="white"/>
                </a:solidFill>
              </a:rPr>
              <a:t>The </a:t>
            </a:r>
          </a:p>
          <a:p>
            <a:pPr algn="ctr"/>
            <a:r>
              <a:rPr lang="en-US" sz="9600" b="1" dirty="0">
                <a:solidFill>
                  <a:prstClr val="white"/>
                </a:solidFill>
              </a:rPr>
              <a:t>“CROSS” </a:t>
            </a:r>
          </a:p>
          <a:p>
            <a:pPr algn="ctr"/>
            <a:r>
              <a:rPr lang="en-US" sz="9600" b="1" dirty="0">
                <a:solidFill>
                  <a:prstClr val="white"/>
                </a:solidFill>
              </a:rPr>
              <a:t>of Faith</a:t>
            </a:r>
          </a:p>
        </p:txBody>
      </p:sp>
    </p:spTree>
    <p:extLst>
      <p:ext uri="{BB962C8B-B14F-4D97-AF65-F5344CB8AC3E}">
        <p14:creationId xmlns:p14="http://schemas.microsoft.com/office/powerpoint/2010/main" val="10699954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14800" y="5638800"/>
            <a:ext cx="4857750" cy="761747"/>
          </a:xfrm>
          <a:prstGeom prst="rect">
            <a:avLst/>
          </a:prstGeom>
          <a:solidFill>
            <a:schemeClr val="bg1">
              <a:lumMod val="95000"/>
            </a:schemeClr>
          </a:solidFill>
          <a:ln w="57150">
            <a:solidFill>
              <a:schemeClr val="bg2">
                <a:lumMod val="75000"/>
              </a:schemeClr>
            </a:solidFill>
          </a:ln>
        </p:spPr>
        <p:txBody>
          <a:bodyPr wrap="square" lIns="68580" tIns="34290" rIns="68580" bIns="34290">
            <a:spAutoFit/>
          </a:bodyPr>
          <a:lstStyle/>
          <a:p>
            <a:pPr algn="ctr"/>
            <a:r>
              <a:rPr lang="en-US" sz="4500" dirty="0">
                <a:ln w="0"/>
                <a:gradFill>
                  <a:gsLst>
                    <a:gs pos="21000">
                      <a:srgbClr val="53575C"/>
                    </a:gs>
                    <a:gs pos="88000">
                      <a:srgbClr val="C5C7CA"/>
                    </a:gs>
                  </a:gsLst>
                  <a:lin ang="5400000"/>
                </a:gradFill>
              </a:rPr>
              <a:t>Matthew 16:24-25</a:t>
            </a:r>
          </a:p>
        </p:txBody>
      </p:sp>
    </p:spTree>
    <p:extLst>
      <p:ext uri="{BB962C8B-B14F-4D97-AF65-F5344CB8AC3E}">
        <p14:creationId xmlns:p14="http://schemas.microsoft.com/office/powerpoint/2010/main" val="64943393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4350" y="2571750"/>
            <a:ext cx="8629650" cy="3970318"/>
          </a:xfrm>
          <a:prstGeom prst="rect">
            <a:avLst/>
          </a:prstGeom>
          <a:noFill/>
        </p:spPr>
        <p:txBody>
          <a:bodyPr wrap="square" rtlCol="0">
            <a:spAutoFit/>
          </a:bodyPr>
          <a:lstStyle/>
          <a:p>
            <a:pPr algn="ctr"/>
            <a:r>
              <a:rPr lang="en-US" sz="3600" b="1" dirty="0">
                <a:solidFill>
                  <a:prstClr val="white"/>
                </a:solidFill>
              </a:rPr>
              <a:t>Matthew 16:24-25 </a:t>
            </a:r>
          </a:p>
          <a:p>
            <a:pPr algn="ctr"/>
            <a:r>
              <a:rPr lang="en-US" sz="3600" b="1" dirty="0">
                <a:solidFill>
                  <a:prstClr val="white"/>
                </a:solidFill>
              </a:rPr>
              <a:t>Then Jesus said to His disciples, “If anyone desires to come after Me, let him deny himself, and </a:t>
            </a:r>
            <a:r>
              <a:rPr lang="en-US" sz="3600" b="1" dirty="0">
                <a:solidFill>
                  <a:schemeClr val="accent4">
                    <a:lumMod val="60000"/>
                    <a:lumOff val="40000"/>
                  </a:schemeClr>
                </a:solidFill>
              </a:rPr>
              <a:t>take up his cross</a:t>
            </a:r>
            <a:r>
              <a:rPr lang="en-US" sz="3600" b="1" dirty="0">
                <a:solidFill>
                  <a:prstClr val="white"/>
                </a:solidFill>
              </a:rPr>
              <a:t>, and follow Me. For whoever desires to save his life will lose it, but whoever loses his life for My sake will find it.</a:t>
            </a:r>
          </a:p>
        </p:txBody>
      </p:sp>
    </p:spTree>
    <p:extLst>
      <p:ext uri="{BB962C8B-B14F-4D97-AF65-F5344CB8AC3E}">
        <p14:creationId xmlns:p14="http://schemas.microsoft.com/office/powerpoint/2010/main" val="1939085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4350" y="2571751"/>
            <a:ext cx="8629650" cy="2554545"/>
          </a:xfrm>
          <a:prstGeom prst="rect">
            <a:avLst/>
          </a:prstGeom>
          <a:noFill/>
        </p:spPr>
        <p:txBody>
          <a:bodyPr wrap="square" rtlCol="0">
            <a:spAutoFit/>
          </a:bodyPr>
          <a:lstStyle/>
          <a:p>
            <a:pPr algn="ctr"/>
            <a:r>
              <a:rPr lang="en-US" sz="4000" b="1" dirty="0">
                <a:solidFill>
                  <a:prstClr val="white"/>
                </a:solidFill>
              </a:rPr>
              <a:t>Luke 14:27 </a:t>
            </a:r>
          </a:p>
          <a:p>
            <a:pPr algn="ctr"/>
            <a:r>
              <a:rPr lang="en-US" sz="4000" b="1" dirty="0">
                <a:solidFill>
                  <a:schemeClr val="accent4">
                    <a:lumMod val="40000"/>
                    <a:lumOff val="60000"/>
                  </a:schemeClr>
                </a:solidFill>
              </a:rPr>
              <a:t>27 "And whoever does not bear his cross and come after Me </a:t>
            </a:r>
            <a:r>
              <a:rPr lang="en-US" sz="4000" b="1" dirty="0">
                <a:solidFill>
                  <a:schemeClr val="bg1"/>
                </a:solidFill>
              </a:rPr>
              <a:t>cannot</a:t>
            </a:r>
            <a:r>
              <a:rPr lang="en-US" sz="4000" b="1" dirty="0">
                <a:solidFill>
                  <a:schemeClr val="accent4">
                    <a:lumMod val="40000"/>
                    <a:lumOff val="60000"/>
                  </a:schemeClr>
                </a:solidFill>
              </a:rPr>
              <a:t> be My disciple. </a:t>
            </a:r>
            <a:endParaRPr lang="en-US" sz="4000" b="1" dirty="0">
              <a:solidFill>
                <a:prstClr val="white"/>
              </a:solidFill>
            </a:endParaRPr>
          </a:p>
        </p:txBody>
      </p:sp>
    </p:spTree>
    <p:extLst>
      <p:ext uri="{BB962C8B-B14F-4D97-AF65-F5344CB8AC3E}">
        <p14:creationId xmlns:p14="http://schemas.microsoft.com/office/powerpoint/2010/main" val="11146248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868</Words>
  <Application>Microsoft Macintosh PowerPoint</Application>
  <PresentationFormat>On-screen Show (4:3)</PresentationFormat>
  <Paragraphs>46</Paragraphs>
  <Slides>20</Slides>
  <Notes>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Herculanum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 Moorer</dc:creator>
  <cp:lastModifiedBy>Kenny Moorer</cp:lastModifiedBy>
  <cp:revision>33</cp:revision>
  <dcterms:created xsi:type="dcterms:W3CDTF">2013-07-23T15:06:22Z</dcterms:created>
  <dcterms:modified xsi:type="dcterms:W3CDTF">2019-10-23T21:24:33Z</dcterms:modified>
</cp:coreProperties>
</file>